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5B30"/>
    <a:srgbClr val="196B24"/>
    <a:srgbClr val="13501B"/>
    <a:srgbClr val="0F9ED5"/>
    <a:srgbClr val="E97132"/>
    <a:srgbClr val="99A77C"/>
    <a:srgbClr val="ECE4D0"/>
    <a:srgbClr val="8D905F"/>
    <a:srgbClr val="E7E5D8"/>
    <a:srgbClr val="D8D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279794-EB7B-4CBB-B070-8E8961ADD825}" v="2" dt="2026-03-11T14:53:57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0" autoAdjust="0"/>
    <p:restoredTop sz="94708"/>
  </p:normalViewPr>
  <p:slideViewPr>
    <p:cSldViewPr snapToGrid="0">
      <p:cViewPr varScale="1">
        <p:scale>
          <a:sx n="75" d="100"/>
          <a:sy n="75" d="100"/>
        </p:scale>
        <p:origin x="10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a de Goede" userId="b602e8a2-dd17-45f2-81cd-7d4332b60531" providerId="ADAL" clId="{D01D2CFC-2FBC-4496-B80F-ED3C97273004}"/>
    <pc:docChg chg="custSel modSld">
      <pc:chgData name="Sylvia de Goede" userId="b602e8a2-dd17-45f2-81cd-7d4332b60531" providerId="ADAL" clId="{D01D2CFC-2FBC-4496-B80F-ED3C97273004}" dt="2026-03-11T14:56:19.481" v="142" actId="1076"/>
      <pc:docMkLst>
        <pc:docMk/>
      </pc:docMkLst>
      <pc:sldChg chg="addSp delSp modSp mod">
        <pc:chgData name="Sylvia de Goede" userId="b602e8a2-dd17-45f2-81cd-7d4332b60531" providerId="ADAL" clId="{D01D2CFC-2FBC-4496-B80F-ED3C97273004}" dt="2026-03-11T14:56:19.481" v="142" actId="1076"/>
        <pc:sldMkLst>
          <pc:docMk/>
          <pc:sldMk cId="2382990099" sldId="257"/>
        </pc:sldMkLst>
        <pc:spChg chg="mod">
          <ac:chgData name="Sylvia de Goede" userId="b602e8a2-dd17-45f2-81cd-7d4332b60531" providerId="ADAL" clId="{D01D2CFC-2FBC-4496-B80F-ED3C97273004}" dt="2026-03-11T14:55:52.565" v="140" actId="1076"/>
          <ac:spMkLst>
            <pc:docMk/>
            <pc:sldMk cId="2382990099" sldId="257"/>
            <ac:spMk id="6" creationId="{01D30604-8478-CC9D-E74A-C94109516BFE}"/>
          </ac:spMkLst>
        </pc:spChg>
        <pc:spChg chg="mod">
          <ac:chgData name="Sylvia de Goede" userId="b602e8a2-dd17-45f2-81cd-7d4332b60531" providerId="ADAL" clId="{D01D2CFC-2FBC-4496-B80F-ED3C97273004}" dt="2026-03-11T14:56:19.481" v="142" actId="1076"/>
          <ac:spMkLst>
            <pc:docMk/>
            <pc:sldMk cId="2382990099" sldId="257"/>
            <ac:spMk id="7" creationId="{DBA3B264-464F-B2E9-AA00-C88F16983158}"/>
          </ac:spMkLst>
        </pc:spChg>
        <pc:spChg chg="add del mod">
          <ac:chgData name="Sylvia de Goede" userId="b602e8a2-dd17-45f2-81cd-7d4332b60531" providerId="ADAL" clId="{D01D2CFC-2FBC-4496-B80F-ED3C97273004}" dt="2026-03-11T14:53:50.105" v="69" actId="21"/>
          <ac:spMkLst>
            <pc:docMk/>
            <pc:sldMk cId="2382990099" sldId="257"/>
            <ac:spMk id="19" creationId="{8007A70B-2052-0434-A154-E5DC65E7ABA3}"/>
          </ac:spMkLst>
        </pc:spChg>
        <pc:spChg chg="add del mod">
          <ac:chgData name="Sylvia de Goede" userId="b602e8a2-dd17-45f2-81cd-7d4332b60531" providerId="ADAL" clId="{D01D2CFC-2FBC-4496-B80F-ED3C97273004}" dt="2026-03-11T14:55:25.663" v="138" actId="478"/>
          <ac:spMkLst>
            <pc:docMk/>
            <pc:sldMk cId="2382990099" sldId="257"/>
            <ac:spMk id="20" creationId="{3616CD4F-6E61-640F-1CAA-9862D83A6CE5}"/>
          </ac:spMkLst>
        </pc:spChg>
        <pc:graphicFrameChg chg="modGraphic">
          <ac:chgData name="Sylvia de Goede" userId="b602e8a2-dd17-45f2-81cd-7d4332b60531" providerId="ADAL" clId="{D01D2CFC-2FBC-4496-B80F-ED3C97273004}" dt="2026-03-11T14:55:31.524" v="139" actId="20577"/>
          <ac:graphicFrameMkLst>
            <pc:docMk/>
            <pc:sldMk cId="2382990099" sldId="257"/>
            <ac:graphicFrameMk id="13" creationId="{2EBE7461-22C0-B99C-6F79-52B0DFB7CA69}"/>
          </ac:graphicFrameMkLst>
        </pc:graphicFrameChg>
        <pc:graphicFrameChg chg="mod">
          <ac:chgData name="Sylvia de Goede" userId="b602e8a2-dd17-45f2-81cd-7d4332b60531" providerId="ADAL" clId="{D01D2CFC-2FBC-4496-B80F-ED3C97273004}" dt="2026-03-11T14:56:06.489" v="141" actId="1076"/>
          <ac:graphicFrameMkLst>
            <pc:docMk/>
            <pc:sldMk cId="2382990099" sldId="257"/>
            <ac:graphicFrameMk id="14" creationId="{2454CC49-5DE6-4A0A-6D02-90B44D8F539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56A9D-C239-846B-D9B1-E94108E8A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EDF9CF6-18DB-5C5C-B13D-FC9620C10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17FA64-1DF8-0D51-9A66-29BDB8D4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793AF9-93D5-3B40-3683-76E5FD43F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0BEE71-0894-ED1B-2DFB-056D7BD54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783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21451-DBF6-D6BA-923D-CACB59CC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3891B5D-3EF2-B246-4EA8-433A65C27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1FA436-752F-91E9-43EF-50999E050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073D2A-6ADA-3BE1-3B8B-750EE810B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D19043-AD96-7F3A-21F7-76197333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118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E1F23FD-0CAD-CED4-6F84-7F3AB7232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4D9AE7-D4BC-6C39-E6BA-BF957760A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C6097E-E434-0CAA-7DFB-A8C7B2352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B9547E-FA38-CD85-2E53-17767EE4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EC713B-D8C0-8B86-B2F1-0DDF0BED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832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44589-03F2-BEC1-A75E-96709A8D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75E23B-C596-240E-AD6A-8AD042143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CE6D84-BBB9-1E25-AC78-C2FFD8515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C030E1-5DA3-2A66-8D26-535C35974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37A492-2036-5179-DE69-CA1D24BE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339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FE970-D8CC-1FA5-C169-1D593DAA8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0E84944-5D64-8EE0-6DAE-4229D72F7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CEADA6-7024-CFE2-7A3C-EA94B4B8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C443E2-1E01-08F6-0DC5-58497590D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5CCA2ED-AB6C-5E85-5948-3E3A4AC51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30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8B811E-C589-5E86-7BD6-C39186754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AFB57B-0581-B025-57F8-9A578C3B8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15DC7E-4382-5B6A-AC19-D2D973CBF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C8BC1FB-5736-1C42-53BE-456AB6B7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69E573B-29C3-3BCF-8A2D-F4960B22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D0BB08-2775-FCCA-0045-51713625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03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E5BB8-CD8D-EE54-7245-16CD831B6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3458046-A4C2-0205-CEE7-CBCD97934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DCBCF95-66BB-0BBE-0A73-E0466CFD3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84C612F-4636-4D44-E6EA-8A758FE0B4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A225AD6-5EE2-81B1-9E72-94C43AAF1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92EDCA-FDFD-6BAD-C6CF-11D77C28D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580FCAD-59C4-A8A5-B900-F3ABA2E5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B988C60-9991-53DD-1A92-6D15E22A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027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0F7D8-4C04-9D26-E907-BC8CA30F4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90289A-96EF-9E3A-FA1F-D9EAB5C5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DAEC346-E6B5-A277-F3DA-229522795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DB9D437-97E0-CB5B-8F19-DADF5243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78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44B9F45-FD9B-75C5-28CC-F787032D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EB522C-A755-BCAC-2250-7AADA0B2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2E113CD-8F31-12C4-9C91-926630A6A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413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CA746-ABCC-3650-8806-246873B93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B9D024-CABC-317F-143C-91133ACC3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29C57E-841D-A0C8-D716-1A710AABA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2B37813-6C2D-1668-97D3-25C80BE8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368216-B373-D8A5-37BB-D6FA55F8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7CDA3D-5D50-7151-9071-36F3A8B6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07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86712A-0B9E-4883-7438-762F5D547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0AD7AEB-A567-97A1-00CB-B6D05D4FE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FE38EB4-10AB-140C-785C-1B2AEAEA0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A8CBD1-F50A-FF70-AB27-2B527CA4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B53F40B-227E-81F3-EFAE-573F47BDF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15AEDC6-61FF-C3C2-A1EE-F6EBB323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06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FD1964B-3429-B9E2-7636-335698DCC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679A53A-7087-F689-547C-452CD8181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8A2515-B640-C40F-98E2-74A2E25B8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AA2D90-0B97-450D-8A1D-78E69AC58F49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D22B44-E8BE-012A-402B-D65906CB1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AF2E71-89C3-E02C-AF3F-681A654CD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7118A0-4E4D-44DA-AC98-11AA86971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34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4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8826F511-CF6D-59E6-C6E2-9B36D2F5B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309" y="422609"/>
            <a:ext cx="1926934" cy="385041"/>
          </a:xfrm>
          <a:solidFill>
            <a:srgbClr val="735B30"/>
          </a:solidFill>
        </p:spPr>
        <p:txBody>
          <a:bodyPr>
            <a:normAutofit/>
          </a:bodyPr>
          <a:lstStyle/>
          <a:p>
            <a:r>
              <a:rPr lang="nl-NL" sz="1400">
                <a:solidFill>
                  <a:schemeClr val="bg1"/>
                </a:solidFill>
                <a:latin typeface="Montserrat" panose="00000500000000000000" pitchFamily="2" charset="0"/>
              </a:rPr>
              <a:t>Zijgevels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8B8B1BC0-807A-2DD7-B325-ADCED79894A8}"/>
              </a:ext>
            </a:extLst>
          </p:cNvPr>
          <p:cNvSpPr txBox="1">
            <a:spLocks/>
          </p:cNvSpPr>
          <p:nvPr/>
        </p:nvSpPr>
        <p:spPr>
          <a:xfrm>
            <a:off x="5536969" y="422609"/>
            <a:ext cx="3217488" cy="385041"/>
          </a:xfrm>
          <a:prstGeom prst="rect">
            <a:avLst/>
          </a:prstGeom>
          <a:solidFill>
            <a:srgbClr val="735B3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400" dirty="0">
                <a:solidFill>
                  <a:schemeClr val="bg1"/>
                </a:solidFill>
                <a:latin typeface="Montserrat" panose="00000500000000000000" pitchFamily="2" charset="0"/>
              </a:rPr>
              <a:t>Vloer</a:t>
            </a:r>
          </a:p>
        </p:txBody>
      </p:sp>
      <p:sp>
        <p:nvSpPr>
          <p:cNvPr id="5" name="Ondertitel 2">
            <a:extLst>
              <a:ext uri="{FF2B5EF4-FFF2-40B4-BE49-F238E27FC236}">
                <a16:creationId xmlns:a16="http://schemas.microsoft.com/office/drawing/2014/main" id="{35637F41-8E50-D70B-6D9A-4658C8D2F597}"/>
              </a:ext>
            </a:extLst>
          </p:cNvPr>
          <p:cNvSpPr txBox="1">
            <a:spLocks/>
          </p:cNvSpPr>
          <p:nvPr/>
        </p:nvSpPr>
        <p:spPr>
          <a:xfrm>
            <a:off x="8883072" y="425696"/>
            <a:ext cx="3217487" cy="385042"/>
          </a:xfrm>
          <a:prstGeom prst="rect">
            <a:avLst/>
          </a:prstGeom>
          <a:solidFill>
            <a:srgbClr val="735B3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400" dirty="0">
                <a:solidFill>
                  <a:schemeClr val="bg1"/>
                </a:solidFill>
                <a:latin typeface="Montserrat" panose="00000500000000000000" pitchFamily="2" charset="0"/>
              </a:rPr>
              <a:t>Dak</a:t>
            </a:r>
          </a:p>
        </p:txBody>
      </p:sp>
      <p:sp>
        <p:nvSpPr>
          <p:cNvPr id="6" name="Pijl: rechts 5">
            <a:extLst>
              <a:ext uri="{FF2B5EF4-FFF2-40B4-BE49-F238E27FC236}">
                <a16:creationId xmlns:a16="http://schemas.microsoft.com/office/drawing/2014/main" id="{01D30604-8478-CC9D-E74A-C94109516BFE}"/>
              </a:ext>
            </a:extLst>
          </p:cNvPr>
          <p:cNvSpPr/>
          <p:nvPr/>
        </p:nvSpPr>
        <p:spPr>
          <a:xfrm>
            <a:off x="-20317" y="1024428"/>
            <a:ext cx="538480" cy="1130933"/>
          </a:xfrm>
          <a:prstGeom prst="rightArrow">
            <a:avLst>
              <a:gd name="adj1" fmla="val 100000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sz="1200" dirty="0">
                <a:latin typeface="Montserrat" panose="00000500000000000000" pitchFamily="2" charset="0"/>
              </a:rPr>
              <a:t>Verbeteren</a:t>
            </a:r>
          </a:p>
        </p:txBody>
      </p:sp>
      <p:sp>
        <p:nvSpPr>
          <p:cNvPr id="7" name="Pijl: rechts 6">
            <a:extLst>
              <a:ext uri="{FF2B5EF4-FFF2-40B4-BE49-F238E27FC236}">
                <a16:creationId xmlns:a16="http://schemas.microsoft.com/office/drawing/2014/main" id="{DBA3B264-464F-B2E9-AA00-C88F16983158}"/>
              </a:ext>
            </a:extLst>
          </p:cNvPr>
          <p:cNvSpPr/>
          <p:nvPr/>
        </p:nvSpPr>
        <p:spPr>
          <a:xfrm>
            <a:off x="0" y="2569009"/>
            <a:ext cx="538480" cy="1130933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2"/>
          </a:solidFill>
          <a:ln>
            <a:solidFill>
              <a:srgbClr val="E971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sz="1200" dirty="0">
                <a:latin typeface="Montserrat" panose="00000500000000000000" pitchFamily="2" charset="0"/>
              </a:rPr>
              <a:t>Vernieuwen</a:t>
            </a:r>
          </a:p>
        </p:txBody>
      </p:sp>
      <p:sp>
        <p:nvSpPr>
          <p:cNvPr id="8" name="Pijl: rechts 7">
            <a:extLst>
              <a:ext uri="{FF2B5EF4-FFF2-40B4-BE49-F238E27FC236}">
                <a16:creationId xmlns:a16="http://schemas.microsoft.com/office/drawing/2014/main" id="{7DE0147C-FB36-608A-5356-03D3A7713EC1}"/>
              </a:ext>
            </a:extLst>
          </p:cNvPr>
          <p:cNvSpPr/>
          <p:nvPr/>
        </p:nvSpPr>
        <p:spPr>
          <a:xfrm>
            <a:off x="0" y="3925682"/>
            <a:ext cx="538480" cy="1130933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4"/>
          </a:solidFill>
          <a:ln>
            <a:solidFill>
              <a:srgbClr val="0F9ED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sz="1200" dirty="0">
                <a:latin typeface="Montserrat" panose="00000500000000000000" pitchFamily="2" charset="0"/>
              </a:rPr>
              <a:t>Ventilatie</a:t>
            </a:r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662139C8-4C00-460F-2F5E-455278B4C697}"/>
              </a:ext>
            </a:extLst>
          </p:cNvPr>
          <p:cNvSpPr/>
          <p:nvPr/>
        </p:nvSpPr>
        <p:spPr>
          <a:xfrm>
            <a:off x="-3467" y="5376990"/>
            <a:ext cx="646776" cy="1130933"/>
          </a:xfrm>
          <a:prstGeom prst="rightArrow">
            <a:avLst>
              <a:gd name="adj1" fmla="val 100000"/>
              <a:gd name="adj2" fmla="val 50000"/>
            </a:avLst>
          </a:prstGeom>
          <a:solidFill>
            <a:srgbClr val="196B24"/>
          </a:solidFill>
          <a:ln>
            <a:solidFill>
              <a:srgbClr val="196B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sz="1200" dirty="0">
                <a:latin typeface="Montserrat" panose="00000500000000000000" pitchFamily="2" charset="0"/>
              </a:rPr>
              <a:t>Gasloos verwarmen</a:t>
            </a:r>
          </a:p>
        </p:txBody>
      </p:sp>
      <p:sp>
        <p:nvSpPr>
          <p:cNvPr id="10" name="Ondertitel 2">
            <a:extLst>
              <a:ext uri="{FF2B5EF4-FFF2-40B4-BE49-F238E27FC236}">
                <a16:creationId xmlns:a16="http://schemas.microsoft.com/office/drawing/2014/main" id="{836DFC86-1E6A-725B-B7E2-C20064C1B0B2}"/>
              </a:ext>
            </a:extLst>
          </p:cNvPr>
          <p:cNvSpPr txBox="1">
            <a:spLocks/>
          </p:cNvSpPr>
          <p:nvPr/>
        </p:nvSpPr>
        <p:spPr>
          <a:xfrm>
            <a:off x="2678541" y="431230"/>
            <a:ext cx="2750130" cy="385041"/>
          </a:xfrm>
          <a:prstGeom prst="rect">
            <a:avLst/>
          </a:prstGeom>
          <a:solidFill>
            <a:srgbClr val="735B3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400" dirty="0">
                <a:solidFill>
                  <a:schemeClr val="bg1"/>
                </a:solidFill>
                <a:latin typeface="Montserrat" panose="00000500000000000000" pitchFamily="2" charset="0"/>
              </a:rPr>
              <a:t>Voor- en achtergevel</a:t>
            </a:r>
          </a:p>
        </p:txBody>
      </p:sp>
      <p:sp>
        <p:nvSpPr>
          <p:cNvPr id="11" name="Ondertitel 2">
            <a:extLst>
              <a:ext uri="{FF2B5EF4-FFF2-40B4-BE49-F238E27FC236}">
                <a16:creationId xmlns:a16="http://schemas.microsoft.com/office/drawing/2014/main" id="{736AA162-BE17-587B-226C-D19F218C011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385041"/>
          </a:xfrm>
          <a:prstGeom prst="rect">
            <a:avLst/>
          </a:prstGeom>
          <a:solidFill>
            <a:srgbClr val="99A77C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b="1" dirty="0">
                <a:solidFill>
                  <a:schemeClr val="bg1"/>
                </a:solidFill>
                <a:latin typeface="Montserrat" panose="00000500000000000000" pitchFamily="2" charset="0"/>
              </a:rPr>
              <a:t>Menukaart ‘energiezuinige en comfortabele woningen Kantershof’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70345674-D424-208D-2C6C-3A6B7AD99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990300"/>
              </p:ext>
            </p:extLst>
          </p:nvPr>
        </p:nvGraphicFramePr>
        <p:xfrm>
          <a:off x="5536969" y="867605"/>
          <a:ext cx="3217488" cy="172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488">
                  <a:extLst>
                    <a:ext uri="{9D8B030D-6E8A-4147-A177-3AD203B41FA5}">
                      <a16:colId xmlns:a16="http://schemas.microsoft.com/office/drawing/2014/main" val="2500552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Vloerisolatie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440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Aan onderzijde van betonnen vloer isolatie aanbrengen. Isolatiewaarde: </a:t>
                      </a:r>
                      <a:r>
                        <a:rPr lang="nl-NL" sz="1100" dirty="0" err="1">
                          <a:latin typeface="Montserrat" panose="00000500000000000000" pitchFamily="2" charset="0"/>
                        </a:rPr>
                        <a:t>Rd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&gt;3,5. Kruipruimte 50 cm noodzakelijk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05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Alternatief: na-isoleren aan de bovenzijde met isolatieplaten (PIR, XPS, houtvezel met dampremmer eronder). Isolatiewaarde voor subsidie: </a:t>
                      </a:r>
                      <a:r>
                        <a:rPr lang="nl-NL" sz="1100" dirty="0" err="1">
                          <a:latin typeface="Montserrat" panose="00000500000000000000" pitchFamily="2" charset="0"/>
                        </a:rPr>
                        <a:t>Rd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&gt;3,5 -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312402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84A9ABB-726C-35CF-4131-796EC5B67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972917"/>
              </p:ext>
            </p:extLst>
          </p:nvPr>
        </p:nvGraphicFramePr>
        <p:xfrm>
          <a:off x="8883072" y="867605"/>
          <a:ext cx="3217487" cy="96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487">
                  <a:extLst>
                    <a:ext uri="{9D8B030D-6E8A-4147-A177-3AD203B41FA5}">
                      <a16:colId xmlns:a16="http://schemas.microsoft.com/office/drawing/2014/main" val="2780287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Dakisolatie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sz="1100" dirty="0">
                          <a:latin typeface="Montserrat" panose="00000500000000000000" pitchFamily="2" charset="0"/>
                        </a:rPr>
                        <a:t>Bovenzijde isoleren </a:t>
                      </a:r>
                      <a:r>
                        <a:rPr lang="nl-NL" sz="1100" u="sng" dirty="0">
                          <a:latin typeface="Montserrat" panose="00000500000000000000" pitchFamily="2" charset="0"/>
                        </a:rPr>
                        <a:t>onder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 een nieuwe waterkerende laag. Isolatiewaarde: </a:t>
                      </a:r>
                      <a:r>
                        <a:rPr lang="nl-NL" sz="1100" dirty="0" err="1">
                          <a:latin typeface="Montserrat" panose="00000500000000000000" pitchFamily="2" charset="0"/>
                        </a:rPr>
                        <a:t>Rd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&gt;3,5 (kanaalplaten verwijderen!)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288145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2EBE7461-22C0-B99C-6F79-52B0DFB7C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497643"/>
              </p:ext>
            </p:extLst>
          </p:nvPr>
        </p:nvGraphicFramePr>
        <p:xfrm>
          <a:off x="646778" y="867605"/>
          <a:ext cx="4781893" cy="1453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1893">
                  <a:extLst>
                    <a:ext uri="{9D8B030D-6E8A-4147-A177-3AD203B41FA5}">
                      <a16:colId xmlns:a16="http://schemas.microsoft.com/office/drawing/2014/main" val="43122104"/>
                    </a:ext>
                  </a:extLst>
                </a:gridCol>
              </a:tblGrid>
              <a:tr h="345907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Isolatie Gevels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73657"/>
                  </a:ext>
                </a:extLst>
              </a:tr>
              <a:tr h="710768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De zijgevel is geïsoleerd met een isolatiewaarde van circa: Rc=1. Het gebruikte materiaal is ca 4 cm polystyreenplaat. Mogelijkheid om zijgevel te verbeteren door nieuwe geïsoleerde binnenwand of buitenzijde vernieuwen.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47503"/>
                  </a:ext>
                </a:extLst>
              </a:tr>
              <a:tr h="3459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latin typeface="Montserrat" panose="00000500000000000000" pitchFamily="2" charset="0"/>
                        </a:rPr>
                        <a:t>Tegen optrekkend vocht: PIR platen buitenzijde fundering.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807811"/>
                  </a:ext>
                </a:extLst>
              </a:tr>
            </a:tbl>
          </a:graphicData>
        </a:graphic>
      </p:graphicFrame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454CC49-5DE6-4A0A-6D02-90B44D8F5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32287"/>
              </p:ext>
            </p:extLst>
          </p:nvPr>
        </p:nvGraphicFramePr>
        <p:xfrm>
          <a:off x="645043" y="2427667"/>
          <a:ext cx="4785362" cy="14047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85362">
                  <a:extLst>
                    <a:ext uri="{9D8B030D-6E8A-4147-A177-3AD203B41FA5}">
                      <a16:colId xmlns:a16="http://schemas.microsoft.com/office/drawing/2014/main" val="43122104"/>
                    </a:ext>
                  </a:extLst>
                </a:gridCol>
              </a:tblGrid>
              <a:tr h="33486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Ramen en/of kozijnen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73657"/>
                  </a:ext>
                </a:extLst>
              </a:tr>
              <a:tr h="444048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Bestaande dubbele beglazing vervangen door HR++ glas met een isolatiewaarde van: </a:t>
                      </a:r>
                      <a:r>
                        <a:rPr lang="nl-NL" sz="1100" dirty="0" err="1">
                          <a:latin typeface="Montserrat" panose="00000500000000000000" pitchFamily="2" charset="0"/>
                        </a:rPr>
                        <a:t>Ug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=1,2 en plaatsen nieuwe raamrubbers.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47503"/>
                  </a:ext>
                </a:extLst>
              </a:tr>
              <a:tr h="290974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Nieuwe voor en/of achterpui met HR++glas of triple glas.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616088"/>
                  </a:ext>
                </a:extLst>
              </a:tr>
              <a:tr h="33486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Zo nodig bouwkundige kieren dichten.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20660"/>
                  </a:ext>
                </a:extLst>
              </a:tr>
            </a:tbl>
          </a:graphicData>
        </a:graphic>
      </p:graphicFrame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546C7166-39E0-643C-AB39-C093A33B8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421129"/>
              </p:ext>
            </p:extLst>
          </p:nvPr>
        </p:nvGraphicFramePr>
        <p:xfrm>
          <a:off x="643309" y="3952240"/>
          <a:ext cx="11124906" cy="1427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124906">
                  <a:extLst>
                    <a:ext uri="{9D8B030D-6E8A-4147-A177-3AD203B41FA5}">
                      <a16:colId xmlns:a16="http://schemas.microsoft.com/office/drawing/2014/main" val="43122104"/>
                    </a:ext>
                  </a:extLst>
                </a:gridCol>
              </a:tblGrid>
              <a:tr h="237091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Ventilatieroosters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7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Nieuwe ventilatieroosters van het type winddrukgeregeld en regelbaar (ook ‘zelfregelend of ZR’ genoemd).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47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Kanaalventilator(en) plaatsen met continue-afzuiging en CO2-sensor, vochtsensor en/of reuksensor in toilet, badkamer en keuken (dan wel een recirculatie-afzuigkap in de keuken).  Zorgdragen voor voldoende luchtstroming met behulp van roosters in, of openingen onder deuren naar kamers.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Balansventilatie met warmteterugwinning beperkt het warmteverlies en levert comfort door voorverwarming van binnenkomende verse lucht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52731"/>
                  </a:ext>
                </a:extLst>
              </a:tr>
            </a:tbl>
          </a:graphicData>
        </a:graphic>
      </p:graphicFrame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E513CC10-1448-6981-B888-9DECB7758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907938"/>
              </p:ext>
            </p:extLst>
          </p:nvPr>
        </p:nvGraphicFramePr>
        <p:xfrm>
          <a:off x="643309" y="5461764"/>
          <a:ext cx="11124906" cy="122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124906">
                  <a:extLst>
                    <a:ext uri="{9D8B030D-6E8A-4147-A177-3AD203B41FA5}">
                      <a16:colId xmlns:a16="http://schemas.microsoft.com/office/drawing/2014/main" val="431221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Verwarmen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73657"/>
                  </a:ext>
                </a:extLst>
              </a:tr>
              <a:tr h="278321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Woning is aangesloten op het aardgasnet. In de toekomst zal aardgaslevering gestopt worden, waarschijnlijk na 2040. Als </a:t>
                      </a:r>
                      <a:r>
                        <a:rPr lang="nl-NL" sz="1100">
                          <a:latin typeface="Montserrat" panose="00000500000000000000" pitchFamily="2" charset="0"/>
                        </a:rPr>
                        <a:t>het cv-toestel </a:t>
                      </a:r>
                      <a:r>
                        <a:rPr lang="nl-NL" sz="1100" dirty="0">
                          <a:latin typeface="Montserrat" panose="00000500000000000000" pitchFamily="2" charset="0"/>
                        </a:rPr>
                        <a:t>binnenkort vervangen moet worden, overweeg dan een warmtepomp of een nieuwe cv-ketel met hybride warmtepomp.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47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100" dirty="0">
                          <a:latin typeface="Montserrat" panose="00000500000000000000" pitchFamily="2" charset="0"/>
                        </a:rPr>
                        <a:t>Overweeg aanpassing afgiftesysteem voor lagere temperatuur cv-water en/of radiator ventilatoren voor een hoger rendement. Ook kunnen airco’s geplaatst worden of andere systemen (zie energie.kantershof.nl)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20660"/>
                  </a:ext>
                </a:extLst>
              </a:tr>
            </a:tbl>
          </a:graphicData>
        </a:graphic>
      </p:graphicFrame>
      <p:sp>
        <p:nvSpPr>
          <p:cNvPr id="17" name="Tekstvak 16">
            <a:extLst>
              <a:ext uri="{FF2B5EF4-FFF2-40B4-BE49-F238E27FC236}">
                <a16:creationId xmlns:a16="http://schemas.microsoft.com/office/drawing/2014/main" id="{266C687B-6DCF-742C-04EE-0EFF52CB81CE}"/>
              </a:ext>
            </a:extLst>
          </p:cNvPr>
          <p:cNvSpPr txBox="1"/>
          <p:nvPr/>
        </p:nvSpPr>
        <p:spPr>
          <a:xfrm>
            <a:off x="5536969" y="2696915"/>
            <a:ext cx="3217488" cy="1015663"/>
          </a:xfrm>
          <a:prstGeom prst="rect">
            <a:avLst/>
          </a:prstGeom>
          <a:solidFill>
            <a:srgbClr val="735B30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000" dirty="0">
                <a:solidFill>
                  <a:schemeClr val="bg1"/>
                </a:solidFill>
                <a:latin typeface="Montserrat" panose="00000500000000000000" pitchFamily="2" charset="0"/>
              </a:rPr>
              <a:t>Wilt u meer gedetailleerde informatie over te nemen maatregelen of over subsidies? Kijk op https://energie.kantershof.nl</a:t>
            </a:r>
          </a:p>
          <a:p>
            <a:pPr algn="ctr"/>
            <a:r>
              <a:rPr lang="nl-NL" sz="1000" dirty="0">
                <a:solidFill>
                  <a:schemeClr val="bg1"/>
                </a:solidFill>
                <a:latin typeface="Montserrat" panose="00000500000000000000" pitchFamily="2" charset="0"/>
              </a:rPr>
              <a:t>NB: rapporten Energiepaleis zijn niet generiek toepasbaar maar moeten gezien worden als voorbeeld</a:t>
            </a:r>
          </a:p>
        </p:txBody>
      </p:sp>
      <p:pic>
        <p:nvPicPr>
          <p:cNvPr id="1026" name="Picture 2" descr="Energiebesparing Kantershof">
            <a:extLst>
              <a:ext uri="{FF2B5EF4-FFF2-40B4-BE49-F238E27FC236}">
                <a16:creationId xmlns:a16="http://schemas.microsoft.com/office/drawing/2014/main" id="{AB99FA84-B4B7-5F3E-C9AD-6BDAD4C0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3224" y="2270188"/>
            <a:ext cx="1421802" cy="1404741"/>
          </a:xfrm>
          <a:prstGeom prst="rect">
            <a:avLst/>
          </a:prstGeom>
          <a:noFill/>
          <a:ln w="127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31C5AD2-6CC9-1803-1417-CAC8F1748394}"/>
              </a:ext>
            </a:extLst>
          </p:cNvPr>
          <p:cNvSpPr txBox="1"/>
          <p:nvPr/>
        </p:nvSpPr>
        <p:spPr>
          <a:xfrm rot="16200000">
            <a:off x="9740196" y="4288565"/>
            <a:ext cx="45179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>
                <a:latin typeface="Ubuntu" panose="020B0504030602030204" pitchFamily="34" charset="0"/>
              </a:rPr>
              <a:t>Bron voor alle informatie op deze menukaart: Energiepaleis B.V.</a:t>
            </a:r>
          </a:p>
        </p:txBody>
      </p:sp>
    </p:spTree>
    <p:extLst>
      <p:ext uri="{BB962C8B-B14F-4D97-AF65-F5344CB8AC3E}">
        <p14:creationId xmlns:p14="http://schemas.microsoft.com/office/powerpoint/2010/main" val="23829900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</vt:lpstr>
      <vt:lpstr>Ubuntu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Sylvia de Goede</dc:creator>
  <cp:lastModifiedBy>Sylvia de Goede</cp:lastModifiedBy>
  <cp:revision>3</cp:revision>
  <dcterms:created xsi:type="dcterms:W3CDTF">2025-08-26T12:02:50Z</dcterms:created>
  <dcterms:modified xsi:type="dcterms:W3CDTF">2026-03-11T14:56:30Z</dcterms:modified>
</cp:coreProperties>
</file>